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5" r:id="rId19"/>
    <p:sldId id="274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81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8/25/2020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8/25/2020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8/25/2020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8/25/2020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8/25/2020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8/25/2020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785DF2-7955-4C83-BC25-0BDCCCA4E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328" y="829993"/>
            <a:ext cx="7315200" cy="2120001"/>
          </a:xfrm>
        </p:spPr>
        <p:txBody>
          <a:bodyPr/>
          <a:lstStyle/>
          <a:p>
            <a:r>
              <a:rPr lang="es-MX" dirty="0"/>
              <a:t>Análisis del Índice de Marginación en México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F1522A-F914-4CA3-89A5-34A553055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328" y="4599907"/>
            <a:ext cx="7315200" cy="1238186"/>
          </a:xfrm>
        </p:spPr>
        <p:txBody>
          <a:bodyPr>
            <a:normAutofit lnSpcReduction="10000"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Jorge E. Cárdenas Arroyo</a:t>
            </a:r>
          </a:p>
          <a:p>
            <a:r>
              <a:rPr lang="es-MX" b="1" dirty="0">
                <a:solidFill>
                  <a:schemeClr val="bg1"/>
                </a:solidFill>
              </a:rPr>
              <a:t>Leonardo Coronado </a:t>
            </a:r>
            <a:r>
              <a:rPr lang="es-MX" b="1" dirty="0" err="1">
                <a:solidFill>
                  <a:schemeClr val="bg1"/>
                </a:solidFill>
              </a:rPr>
              <a:t>Arvayo</a:t>
            </a:r>
            <a:endParaRPr lang="es-MX" b="1" dirty="0">
              <a:solidFill>
                <a:schemeClr val="bg1"/>
              </a:solidFill>
            </a:endParaRPr>
          </a:p>
          <a:p>
            <a:r>
              <a:rPr lang="es-MX" b="1" dirty="0">
                <a:solidFill>
                  <a:schemeClr val="bg1"/>
                </a:solidFill>
              </a:rPr>
              <a:t>Jeziret S. González Gallardo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6F4F110-2771-4DB3-965E-BC034CF14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5026" y="3709394"/>
            <a:ext cx="2258646" cy="2128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28528" rIns="91440" bIns="5078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altLang="en-US" sz="2000" spc="-100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Maestría en Ciencias de Información Geoespacial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MX" altLang="en-US" sz="2000" spc="-100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MX" altLang="en-US" sz="2000" spc="-100" dirty="0" err="1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Geoinformática</a:t>
            </a:r>
            <a:endParaRPr lang="en-US" altLang="en-US" sz="2000" spc="-100" dirty="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7" name="Imagen 1">
            <a:extLst>
              <a:ext uri="{FF2B5EF4-FFF2-40B4-BE49-F238E27FC236}">
                <a16:creationId xmlns:a16="http://schemas.microsoft.com/office/drawing/2014/main" id="{C484B3D7-94B9-46FC-889A-DD4E34B6E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" t="-4764" r="7381" b="7825"/>
          <a:stretch/>
        </p:blipFill>
        <p:spPr bwMode="auto">
          <a:xfrm>
            <a:off x="9289144" y="572700"/>
            <a:ext cx="2902856" cy="256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CC7EA5AE-DA73-4063-A3C5-EF706C3D9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83" y="387059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2ED48F9-3A3F-4B7A-B7B2-6E049FEBC25B}"/>
              </a:ext>
            </a:extLst>
          </p:cNvPr>
          <p:cNvSpPr/>
          <p:nvPr/>
        </p:nvSpPr>
        <p:spPr>
          <a:xfrm>
            <a:off x="7452703" y="5464593"/>
            <a:ext cx="1408720" cy="373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6000"/>
              </a:lnSpc>
              <a:spcAft>
                <a:spcPts val="0"/>
              </a:spcAft>
            </a:pPr>
            <a:r>
              <a:rPr lang="es-MX" b="1" spc="75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Agosto2020</a:t>
            </a:r>
            <a:endParaRPr lang="en-US" sz="1400" b="1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730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0E9C8E-6F0E-4D49-8FC3-2337E0D11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381099"/>
            <a:ext cx="3067056" cy="4601183"/>
          </a:xfrm>
        </p:spPr>
        <p:txBody>
          <a:bodyPr/>
          <a:lstStyle/>
          <a:p>
            <a:r>
              <a:rPr lang="es-MX" dirty="0"/>
              <a:t>Retardo espacial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4E5248-51A1-41A6-921E-4D3B05C67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77" y="3732354"/>
            <a:ext cx="2947482" cy="1937149"/>
          </a:xfrm>
        </p:spPr>
        <p:txBody>
          <a:bodyPr>
            <a:normAutofit/>
          </a:bodyPr>
          <a:lstStyle/>
          <a:p>
            <a:r>
              <a:rPr lang="es-MX" dirty="0"/>
              <a:t>Una vez que tenemos los datos y la matriz de pesos espaciales, calculamos la variable de retardo espacial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38C4B1-D646-4DD6-85AE-BA4CC9351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09" t="27090" r="17143" b="5176"/>
          <a:stretch/>
        </p:blipFill>
        <p:spPr>
          <a:xfrm>
            <a:off x="3850423" y="286326"/>
            <a:ext cx="8201200" cy="628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79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53CBEA9-6EF9-44D8-9426-961EE1DED9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748" y="158578"/>
            <a:ext cx="6760909" cy="654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75848E9-5304-4824-9A4A-9F0AD5EF5B43}"/>
              </a:ext>
            </a:extLst>
          </p:cNvPr>
          <p:cNvSpPr txBox="1">
            <a:spLocks/>
          </p:cNvSpPr>
          <p:nvPr/>
        </p:nvSpPr>
        <p:spPr>
          <a:xfrm>
            <a:off x="151319" y="569785"/>
            <a:ext cx="3230510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Autocorrelación espacial global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30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CA57A23-07B8-4CD8-898F-3BC629559E82}"/>
              </a:ext>
            </a:extLst>
          </p:cNvPr>
          <p:cNvSpPr txBox="1">
            <a:spLocks/>
          </p:cNvSpPr>
          <p:nvPr/>
        </p:nvSpPr>
        <p:spPr>
          <a:xfrm>
            <a:off x="151319" y="569785"/>
            <a:ext cx="3230510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Autocorrelación espacial local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B1D785B-048B-4E13-B7D6-65A545CF84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1" y="181429"/>
            <a:ext cx="7357356" cy="711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995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AC13B-80EC-4AF5-962E-E1A3B5CBF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LISA</a:t>
            </a:r>
            <a:br>
              <a:rPr lang="es-MX" dirty="0"/>
            </a:br>
            <a:r>
              <a:rPr lang="es-MX" dirty="0"/>
              <a:t>Indicadores locales de asociación espacial</a:t>
            </a:r>
            <a:endParaRPr lang="en-U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784035F-FD67-44FA-82B8-10DDCF645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744" t="42386" r="20085" b="22216"/>
          <a:stretch/>
        </p:blipFill>
        <p:spPr>
          <a:xfrm>
            <a:off x="3620233" y="1123837"/>
            <a:ext cx="8571767" cy="430364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E3E46C0-4117-4FBC-A4F0-62DA1EECE8F2}"/>
              </a:ext>
            </a:extLst>
          </p:cNvPr>
          <p:cNvSpPr/>
          <p:nvPr/>
        </p:nvSpPr>
        <p:spPr>
          <a:xfrm>
            <a:off x="4934857" y="1248229"/>
            <a:ext cx="827314" cy="464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46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2132345-159F-4826-94D2-881493F497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611" y="716845"/>
            <a:ext cx="9385389" cy="542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355699A-5430-4C9D-9166-6884EFDB4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/>
          <a:lstStyle/>
          <a:p>
            <a:r>
              <a:rPr lang="es-MX" dirty="0"/>
              <a:t>LISA</a:t>
            </a:r>
            <a:br>
              <a:rPr lang="es-MX" dirty="0"/>
            </a:br>
            <a:r>
              <a:rPr lang="es-MX" dirty="0"/>
              <a:t>Indicadores locales de asociación espacial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29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F33861-6479-4826-9917-9FE7F8A5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3394"/>
            <a:ext cx="3390167" cy="2429106"/>
          </a:xfrm>
        </p:spPr>
        <p:txBody>
          <a:bodyPr/>
          <a:lstStyle/>
          <a:p>
            <a:r>
              <a:rPr lang="es-MX" dirty="0"/>
              <a:t>Regresión Ponderada Geográficamente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CA2748-6E96-48EA-9803-7996EB453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2541" y="3934858"/>
            <a:ext cx="3502708" cy="2429106"/>
          </a:xfrm>
        </p:spPr>
        <p:txBody>
          <a:bodyPr>
            <a:normAutofit/>
          </a:bodyPr>
          <a:lstStyle/>
          <a:p>
            <a:r>
              <a:rPr lang="es-MX" dirty="0"/>
              <a:t>La regresión es el IM contra la población que vive en localidades con menos de 5 mil personas, % de población que gana menos de 2 salarios mínimos y % </a:t>
            </a:r>
            <a:r>
              <a:rPr lang="es-MX" dirty="0" err="1"/>
              <a:t>pob</a:t>
            </a:r>
            <a:r>
              <a:rPr lang="es-MX" dirty="0"/>
              <a:t>. sin educación primaria</a:t>
            </a:r>
          </a:p>
          <a:p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EAFECB-94A8-4122-98D3-7D0944700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11136" r="76309" b="33429"/>
          <a:stretch/>
        </p:blipFill>
        <p:spPr>
          <a:xfrm>
            <a:off x="3838916" y="-131862"/>
            <a:ext cx="7662577" cy="6858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F1B541A-AB75-4028-BFC4-39355B070CA3}"/>
              </a:ext>
            </a:extLst>
          </p:cNvPr>
          <p:cNvSpPr/>
          <p:nvPr/>
        </p:nvSpPr>
        <p:spPr>
          <a:xfrm>
            <a:off x="53700" y="2567687"/>
            <a:ext cx="3170225" cy="1141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s-MX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Las regresiones ajustadas al espacio permiten tener una ecuación general que contemple datos con una ubicación en el espacio y poder estimar qué tanta relación existe entre dichas variables con el fenómeno de estudio.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506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0A21B-8250-49D0-A06D-2BE595F62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8714"/>
            <a:ext cx="3433710" cy="2296020"/>
          </a:xfrm>
        </p:spPr>
        <p:txBody>
          <a:bodyPr/>
          <a:lstStyle/>
          <a:p>
            <a:r>
              <a:rPr lang="es-MX" dirty="0"/>
              <a:t>Regresión Ponderada Geográficamente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220F67B-76BC-4821-A805-706DCF3420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710" y="719421"/>
            <a:ext cx="8363254" cy="541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706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12" name="Rectangle 78">
            <a:extLst>
              <a:ext uri="{FF2B5EF4-FFF2-40B4-BE49-F238E27FC236}">
                <a16:creationId xmlns:a16="http://schemas.microsoft.com/office/drawing/2014/main" id="{6B086509-1281-468A-AAAC-1BBEDAE75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3" name="Rectangle 80">
            <a:extLst>
              <a:ext uri="{FF2B5EF4-FFF2-40B4-BE49-F238E27FC236}">
                <a16:creationId xmlns:a16="http://schemas.microsoft.com/office/drawing/2014/main" id="{EEA73850-2107-4E65-85FE-EDD3F45FC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2000"/>
            <a:ext cx="4053525" cy="53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84F2D294-75E1-455B-9CF6-4CE7E9070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5391" y="902672"/>
            <a:ext cx="3435968" cy="222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B828DA47-6677-45F1-96D9-092FD1DD7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1399" y="962801"/>
            <a:ext cx="3435969" cy="216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BDEE028-DC02-4984-8A94-5057704E3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5391" y="3649998"/>
            <a:ext cx="3435968" cy="216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0E227C40-7F7B-40E9-BE88-2109A7557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1399" y="3589868"/>
            <a:ext cx="3435968" cy="222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6106D91B-5466-4BC8-A5E6-D05EA0BB6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03044"/>
            <a:ext cx="3834924" cy="4274457"/>
          </a:xfrm>
        </p:spPr>
        <p:txBody>
          <a:bodyPr>
            <a:normAutofit/>
          </a:bodyPr>
          <a:lstStyle/>
          <a:p>
            <a:r>
              <a:rPr lang="es-MX" sz="3600" dirty="0"/>
              <a:t>Regresión Ponderada Geográficamente</a:t>
            </a:r>
            <a:endParaRPr lang="en-US" sz="36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0666D63-EDEC-470B-AD9A-295FD4DDA396}"/>
              </a:ext>
            </a:extLst>
          </p:cNvPr>
          <p:cNvSpPr txBox="1"/>
          <p:nvPr/>
        </p:nvSpPr>
        <p:spPr>
          <a:xfrm>
            <a:off x="5500913" y="503044"/>
            <a:ext cx="166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Mapeo de Caja</a:t>
            </a:r>
            <a:endParaRPr lang="en-US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5E8B9BA-E712-49DB-926C-DE021692983B}"/>
              </a:ext>
            </a:extLst>
          </p:cNvPr>
          <p:cNvSpPr txBox="1"/>
          <p:nvPr/>
        </p:nvSpPr>
        <p:spPr>
          <a:xfrm>
            <a:off x="8839200" y="503044"/>
            <a:ext cx="229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err="1"/>
              <a:t>Jenks</a:t>
            </a:r>
            <a:endParaRPr lang="en-U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0807BD7-DFAB-4CC1-BEF6-778D3630C452}"/>
              </a:ext>
            </a:extLst>
          </p:cNvPr>
          <p:cNvSpPr txBox="1"/>
          <p:nvPr/>
        </p:nvSpPr>
        <p:spPr>
          <a:xfrm>
            <a:off x="9104179" y="3214760"/>
            <a:ext cx="229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Por Dev. Estándar</a:t>
            </a:r>
            <a:endParaRPr lang="en-U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78311F5-0A44-4128-A0DD-4C2C9D276D9A}"/>
              </a:ext>
            </a:extLst>
          </p:cNvPr>
          <p:cNvSpPr txBox="1"/>
          <p:nvPr/>
        </p:nvSpPr>
        <p:spPr>
          <a:xfrm>
            <a:off x="5430372" y="3220536"/>
            <a:ext cx="2296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Natural </a:t>
            </a:r>
            <a:r>
              <a:rPr lang="es-MX" dirty="0" err="1"/>
              <a:t>Breaks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256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78E59B7-C5DA-447C-9305-C6685838C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97" t="2927" r="80049" b="35463"/>
          <a:stretch/>
        </p:blipFill>
        <p:spPr>
          <a:xfrm>
            <a:off x="5123543" y="106217"/>
            <a:ext cx="6023428" cy="6645565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6825A2DD-5DA2-49DE-AB93-4D857C7C9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3" y="1123950"/>
            <a:ext cx="2947987" cy="4600575"/>
          </a:xfrm>
        </p:spPr>
        <p:txBody>
          <a:bodyPr/>
          <a:lstStyle/>
          <a:p>
            <a:r>
              <a:rPr lang="es-MX" dirty="0" err="1"/>
              <a:t>Leaflet</a:t>
            </a:r>
            <a:br>
              <a:rPr lang="es-MX" dirty="0"/>
            </a:b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7DE651-03D4-4DB6-8281-DA0700090408}"/>
              </a:ext>
            </a:extLst>
          </p:cNvPr>
          <p:cNvSpPr txBox="1"/>
          <p:nvPr/>
        </p:nvSpPr>
        <p:spPr>
          <a:xfrm>
            <a:off x="252413" y="3542178"/>
            <a:ext cx="19697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 hizo un mapa interactivo con el IM a nivel municipal en Chiapas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943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6CF9F-683E-42D7-A5D1-29F93D563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87" y="864108"/>
            <a:ext cx="2947482" cy="1056655"/>
          </a:xfrm>
        </p:spPr>
        <p:txBody>
          <a:bodyPr/>
          <a:lstStyle/>
          <a:p>
            <a:r>
              <a:rPr lang="es-MX" dirty="0" err="1"/>
              <a:t>Leaflet</a:t>
            </a:r>
            <a:endParaRPr lang="en-U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8C7E02E-26B0-4668-A261-879643B0F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112" t="8996" r="7649" b="4676"/>
          <a:stretch/>
        </p:blipFill>
        <p:spPr>
          <a:xfrm>
            <a:off x="2437799" y="740229"/>
            <a:ext cx="9754202" cy="611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81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DF28F7-987A-4A01-9D1F-F1BF80B4A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Índice de Marginación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D80D19-2289-4540-A198-BB8182601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2751289"/>
          </a:xfrm>
        </p:spPr>
        <p:txBody>
          <a:bodyPr/>
          <a:lstStyle/>
          <a:p>
            <a:pPr algn="just"/>
            <a:r>
              <a:rPr lang="es-MX" dirty="0"/>
              <a:t>El índice de marginación contribuye a identificar las disparidades territoriales que existen entre las entidades federativas y los municipios del país. </a:t>
            </a:r>
          </a:p>
          <a:p>
            <a:pPr algn="just"/>
            <a:r>
              <a:rPr lang="es-MX" dirty="0"/>
              <a:t>Contar con estos datos sirve para incluir a la población en los programas de desarrollo económico y social que se formulen dentro del sector gubernamental y vincular sus objetivos a las necesidades que plantean los fenómenos demográficos. 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C9E71F4-0767-4D5A-9BF1-8EA8C0C9E349}"/>
              </a:ext>
            </a:extLst>
          </p:cNvPr>
          <p:cNvSpPr/>
          <p:nvPr/>
        </p:nvSpPr>
        <p:spPr>
          <a:xfrm>
            <a:off x="4478868" y="3777901"/>
            <a:ext cx="6096000" cy="221599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MX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Dimensiones socioeconómicas de la marginación:</a:t>
            </a:r>
          </a:p>
          <a:p>
            <a:pPr algn="ctr"/>
            <a:endParaRPr lang="es-MX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es-MX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Educación</a:t>
            </a:r>
          </a:p>
          <a:p>
            <a:pPr marL="285750" indent="-285750" algn="just">
              <a:buFontTx/>
              <a:buChar char="-"/>
            </a:pPr>
            <a:r>
              <a:rPr lang="es-MX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Vivienda</a:t>
            </a:r>
          </a:p>
          <a:p>
            <a:pPr marL="285750" indent="-285750" algn="just">
              <a:buFontTx/>
              <a:buChar char="-"/>
            </a:pPr>
            <a:r>
              <a:rPr lang="es-MX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Distribución de la población</a:t>
            </a:r>
          </a:p>
          <a:p>
            <a:pPr marL="285750" indent="-285750" algn="just">
              <a:buFontTx/>
              <a:buChar char="-"/>
            </a:pPr>
            <a:r>
              <a:rPr lang="es-MX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Ingresos por trabajo</a:t>
            </a:r>
          </a:p>
          <a:p>
            <a:pPr marL="285750" indent="-285750" algn="just">
              <a:buFontTx/>
              <a:buChar char="-"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7625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C22918-4DC8-408B-994C-9B4925507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81" y="630351"/>
            <a:ext cx="2947482" cy="1343592"/>
          </a:xfrm>
        </p:spPr>
        <p:txBody>
          <a:bodyPr/>
          <a:lstStyle/>
          <a:p>
            <a:r>
              <a:rPr lang="es-MX" dirty="0"/>
              <a:t>GitHub</a:t>
            </a:r>
            <a:br>
              <a:rPr lang="es-MX" dirty="0"/>
            </a:br>
            <a:r>
              <a:rPr lang="es-MX" dirty="0"/>
              <a:t>repositorio</a:t>
            </a:r>
            <a:endParaRPr lang="en-US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257AFD81-3041-4FBF-BE41-E2DD784A5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35" t="9116" r="61072" b="34559"/>
          <a:stretch/>
        </p:blipFill>
        <p:spPr>
          <a:xfrm>
            <a:off x="2052521" y="1756229"/>
            <a:ext cx="9932798" cy="489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84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AD71135-6E28-4EE3-BA26-4DB025419B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67" t="14429" r="62837" b="36068"/>
          <a:stretch/>
        </p:blipFill>
        <p:spPr>
          <a:xfrm>
            <a:off x="0" y="609600"/>
            <a:ext cx="12197422" cy="582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38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7A211-CACC-49D4-9415-E5164F13E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Hipótesis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83033B-B451-4DF2-99F8-85B52D03D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/>
              <a:t>Si aludimos a la marginación como un fenómeno multidimensional y estructural que se manifiesta como la falta de oportunidades y la desigual distribución del progreso en la estructura productiva (hecho que excluye a diversos grupos sociales). Se entiende que se comprometen los niveles de bienestar y la creación de capacidades, recursos y, por ende, el desarrollo, debido a que y de acuerdo con la CONAPO, "las desventajas ocasionadas por la marginación son acumulables".</a:t>
            </a:r>
          </a:p>
          <a:p>
            <a:pPr algn="just"/>
            <a:r>
              <a:rPr lang="es-MX" dirty="0"/>
              <a:t>Se espera encontrar un mayor índice de marginación en aquellos municipios en los que sus vecinos estén catalogados como marginados.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139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245C52-37FD-4D40-B297-D2E4A280C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46" y="0"/>
            <a:ext cx="7357703" cy="815925"/>
          </a:xfrm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Análisis exploratorio de datos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010785B-5515-4CF1-834F-E97E7640C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4" t="22743" r="61667" b="50000"/>
          <a:stretch/>
        </p:blipFill>
        <p:spPr>
          <a:xfrm>
            <a:off x="0" y="642257"/>
            <a:ext cx="10554441" cy="278674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D13F5B4-CD33-4185-B784-341F1F2ECB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8" t="22019" r="62500" b="33972"/>
          <a:stretch/>
        </p:blipFill>
        <p:spPr>
          <a:xfrm>
            <a:off x="3875497" y="2950029"/>
            <a:ext cx="8362734" cy="390797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2978E41-22FD-4C4A-AA50-CAF0885E815E}"/>
              </a:ext>
            </a:extLst>
          </p:cNvPr>
          <p:cNvSpPr txBox="1"/>
          <p:nvPr/>
        </p:nvSpPr>
        <p:spPr>
          <a:xfrm>
            <a:off x="196646" y="4220170"/>
            <a:ext cx="3045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IM mayor a 4</a:t>
            </a:r>
          </a:p>
          <a:p>
            <a:pPr algn="ctr"/>
            <a:r>
              <a:rPr lang="es-MX" dirty="0">
                <a:solidFill>
                  <a:schemeClr val="bg1"/>
                </a:solidFill>
              </a:rPr>
              <a:t>Nos muestra 801 registros (municipios) con IM </a:t>
            </a:r>
          </a:p>
          <a:p>
            <a:pPr algn="ctr"/>
            <a:r>
              <a:rPr lang="es-MX" dirty="0">
                <a:solidFill>
                  <a:schemeClr val="bg1"/>
                </a:solidFill>
              </a:rPr>
              <a:t>alto a muy alto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084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04FEF-C025-4C9A-80A9-5881AF2FC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Resumen del Índice de marginación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8635F31-11CE-4B2E-939D-1DA4DFEF7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69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DFCA0F19-0E4A-40D6-BFA8-7B6365111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256" t="48258" r="32053" b="30031"/>
          <a:stretch/>
        </p:blipFill>
        <p:spPr>
          <a:xfrm>
            <a:off x="3863991" y="1617785"/>
            <a:ext cx="7488921" cy="390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5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F49EA-4051-461D-B0E5-9F3237E10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Gráfico de cajas y bigotes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6A0857-4CDB-4D2F-8ADB-09C45DCD44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537" y="1138130"/>
            <a:ext cx="8171719" cy="475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664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2D838B-AE19-4CA7-9739-A1982AB5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/>
              <a:t>ESDA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C05CD8F-A541-480A-8C50-20F900245B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8" t="35783" r="71775" b="38500"/>
          <a:stretch/>
        </p:blipFill>
        <p:spPr>
          <a:xfrm>
            <a:off x="5259194" y="4434114"/>
            <a:ext cx="6932806" cy="242388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78C5F90-D35B-46AC-9D33-54FC1FB838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546" y="0"/>
            <a:ext cx="8767454" cy="443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304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E4543-7583-43DA-98F1-CDC0468D7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Matriz de Pesos</a:t>
            </a:r>
            <a:endParaRPr lang="en-U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80D2DD8-EA22-42D1-8C38-88C3966A6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03" t="21292" r="74910" b="33048"/>
          <a:stretch/>
        </p:blipFill>
        <p:spPr>
          <a:xfrm>
            <a:off x="3483429" y="275771"/>
            <a:ext cx="8708571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27705"/>
      </p:ext>
    </p:extLst>
  </p:cSld>
  <p:clrMapOvr>
    <a:masterClrMapping/>
  </p:clrMapOvr>
</p:sld>
</file>

<file path=ppt/theme/theme1.xml><?xml version="1.0" encoding="utf-8"?>
<a:theme xmlns:a="http://schemas.openxmlformats.org/drawingml/2006/main" name="Marco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396</Words>
  <Application>Microsoft Office PowerPoint</Application>
  <PresentationFormat>Panorámica</PresentationFormat>
  <Paragraphs>48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Calibri</vt:lpstr>
      <vt:lpstr>Corbel</vt:lpstr>
      <vt:lpstr>Courier New</vt:lpstr>
      <vt:lpstr>Wingdings 2</vt:lpstr>
      <vt:lpstr>Marco</vt:lpstr>
      <vt:lpstr>Análisis del Índice de Marginación en México</vt:lpstr>
      <vt:lpstr>Índice de Marginación</vt:lpstr>
      <vt:lpstr>Presentación de PowerPoint</vt:lpstr>
      <vt:lpstr>Hipótesis</vt:lpstr>
      <vt:lpstr>Análisis exploratorio de datos</vt:lpstr>
      <vt:lpstr>Resumen del Índice de marginación</vt:lpstr>
      <vt:lpstr>Gráfico de cajas y bigotes</vt:lpstr>
      <vt:lpstr>ESDA</vt:lpstr>
      <vt:lpstr>Matriz de Pesos</vt:lpstr>
      <vt:lpstr>Retardo espacial</vt:lpstr>
      <vt:lpstr>Presentación de PowerPoint</vt:lpstr>
      <vt:lpstr>Presentación de PowerPoint</vt:lpstr>
      <vt:lpstr>LISA Indicadores locales de asociación espacial</vt:lpstr>
      <vt:lpstr>LISA Indicadores locales de asociación espacial</vt:lpstr>
      <vt:lpstr>Regresión Ponderada Geográficamente</vt:lpstr>
      <vt:lpstr>Regresión Ponderada Geográficamente</vt:lpstr>
      <vt:lpstr>Presentación de PowerPoint</vt:lpstr>
      <vt:lpstr>Leaflet </vt:lpstr>
      <vt:lpstr>Leaflet</vt:lpstr>
      <vt:lpstr>GitHub repositorio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del Índice de Marginación en México</dc:title>
  <dc:creator>Jeziret S. González Gallardo</dc:creator>
  <cp:lastModifiedBy>Jeziret S. González Gallardo</cp:lastModifiedBy>
  <cp:revision>6</cp:revision>
  <dcterms:created xsi:type="dcterms:W3CDTF">2020-08-26T00:33:34Z</dcterms:created>
  <dcterms:modified xsi:type="dcterms:W3CDTF">2020-08-26T02:30:18Z</dcterms:modified>
</cp:coreProperties>
</file>